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0"/>
    <p:sldId id="257" r:id="rId41"/>
    <p:sldId id="258" r:id="rId42"/>
    <p:sldId id="259" r:id="rId43"/>
    <p:sldId id="260" r:id="rId44"/>
    <p:sldId id="261" r:id="rId45"/>
    <p:sldId id="262" r:id="rId46"/>
    <p:sldId id="263" r:id="rId47"/>
    <p:sldId id="264" r:id="rId48"/>
    <p:sldId id="265" r:id="rId49"/>
    <p:sldId id="266" r:id="rId5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  <p:embeddedFont>
      <p:font typeface="Open Sans" charset="1" panose="020B0606030504020204"/>
      <p:regular r:id="rId32"/>
    </p:embeddedFont>
    <p:embeddedFont>
      <p:font typeface="Open Sans Bold" charset="1" panose="020B0806030504020204"/>
      <p:regular r:id="rId33"/>
    </p:embeddedFont>
    <p:embeddedFont>
      <p:font typeface="Open Sans Italics" charset="1" panose="020B0606030504020204"/>
      <p:regular r:id="rId34"/>
    </p:embeddedFont>
    <p:embeddedFont>
      <p:font typeface="Open Sans Bold Italics" charset="1" panose="020B0806030504020204"/>
      <p:regular r:id="rId35"/>
    </p:embeddedFont>
    <p:embeddedFont>
      <p:font typeface="Open Sans Light" charset="1" panose="020B0306030504020204"/>
      <p:regular r:id="rId36"/>
    </p:embeddedFont>
    <p:embeddedFont>
      <p:font typeface="Open Sans Light Italics" charset="1" panose="020B0306030504020204"/>
      <p:regular r:id="rId37"/>
    </p:embeddedFont>
    <p:embeddedFont>
      <p:font typeface="Open Sans Ultra-Bold" charset="1" panose="00000000000000000000"/>
      <p:regular r:id="rId38"/>
    </p:embeddedFont>
    <p:embeddedFont>
      <p:font typeface="Open Sans Ultra-Bold Italics" charset="1" panose="00000000000000000000"/>
      <p:regular r:id="rId3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slides/slide1.xml" Type="http://schemas.openxmlformats.org/officeDocument/2006/relationships/slide"/><Relationship Id="rId41" Target="slides/slide2.xml" Type="http://schemas.openxmlformats.org/officeDocument/2006/relationships/slide"/><Relationship Id="rId42" Target="slides/slide3.xml" Type="http://schemas.openxmlformats.org/officeDocument/2006/relationships/slide"/><Relationship Id="rId43" Target="slides/slide4.xml" Type="http://schemas.openxmlformats.org/officeDocument/2006/relationships/slide"/><Relationship Id="rId44" Target="slides/slide5.xml" Type="http://schemas.openxmlformats.org/officeDocument/2006/relationships/slide"/><Relationship Id="rId45" Target="slides/slide6.xml" Type="http://schemas.openxmlformats.org/officeDocument/2006/relationships/slide"/><Relationship Id="rId46" Target="slides/slide7.xml" Type="http://schemas.openxmlformats.org/officeDocument/2006/relationships/slide"/><Relationship Id="rId47" Target="slides/slide8.xml" Type="http://schemas.openxmlformats.org/officeDocument/2006/relationships/slide"/><Relationship Id="rId48" Target="slides/slide9.xml" Type="http://schemas.openxmlformats.org/officeDocument/2006/relationships/slide"/><Relationship Id="rId49" Target="slides/slide10.xml" Type="http://schemas.openxmlformats.org/officeDocument/2006/relationships/slide"/><Relationship Id="rId5" Target="tableStyles.xml" Type="http://schemas.openxmlformats.org/officeDocument/2006/relationships/tableStyles"/><Relationship Id="rId50" Target="slides/slide11.xml" Type="http://schemas.openxmlformats.org/officeDocument/2006/relationships/slide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https://github.com/marcosdosea/TreinamentoFlutter/blob/main/Aula09-Formul%C3%A1rios%20no%20Flutter/form.dart" TargetMode="External" Type="http://schemas.openxmlformats.org/officeDocument/2006/relationships/hyperlink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951024" y="8497790"/>
            <a:ext cx="5218171" cy="6164339"/>
            <a:chOff x="0" y="0"/>
            <a:chExt cx="1620126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0126" cy="1913890"/>
            </a:xfrm>
            <a:custGeom>
              <a:avLst/>
              <a:gdLst/>
              <a:ahLst/>
              <a:cxnLst/>
              <a:rect r="r" b="b" t="t" l="l"/>
              <a:pathLst>
                <a:path h="1913890" w="1620126">
                  <a:moveTo>
                    <a:pt x="0" y="0"/>
                  </a:moveTo>
                  <a:lnTo>
                    <a:pt x="0" y="1913890"/>
                  </a:lnTo>
                  <a:lnTo>
                    <a:pt x="1620126" y="1913890"/>
                  </a:lnTo>
                  <a:lnTo>
                    <a:pt x="1620126" y="0"/>
                  </a:lnTo>
                  <a:lnTo>
                    <a:pt x="0" y="0"/>
                  </a:lnTo>
                  <a:close/>
                  <a:moveTo>
                    <a:pt x="1559166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559166" y="59690"/>
                  </a:lnTo>
                  <a:lnTo>
                    <a:pt x="1559166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151" y="4571985"/>
            <a:ext cx="12859928" cy="1181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1"/>
              </a:lnSpc>
            </a:pPr>
            <a:r>
              <a:rPr lang="en-US" sz="8001" spc="400">
                <a:solidFill>
                  <a:srgbClr val="2B4A9D"/>
                </a:solidFill>
                <a:latin typeface="Poppins Bold"/>
              </a:rPr>
              <a:t>Formulários no Flutter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151" y="7260387"/>
            <a:ext cx="1261637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Apresentado por: Eliane Dantas e Natalia Costa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144000" y="2340184"/>
            <a:ext cx="3813215" cy="6918116"/>
          </a:xfrm>
          <a:custGeom>
            <a:avLst/>
            <a:gdLst/>
            <a:ahLst/>
            <a:cxnLst/>
            <a:rect r="r" b="b" t="t" l="l"/>
            <a:pathLst>
              <a:path h="6918116" w="3813215">
                <a:moveTo>
                  <a:pt x="0" y="0"/>
                </a:moveTo>
                <a:lnTo>
                  <a:pt x="3813215" y="0"/>
                </a:lnTo>
                <a:lnTo>
                  <a:pt x="3813215" y="6918116"/>
                </a:lnTo>
                <a:lnTo>
                  <a:pt x="0" y="69181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984" t="-686" r="-1246" b="-309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3658873" y="379832"/>
            <a:ext cx="10970254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Resultado final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86785" y="1907673"/>
            <a:ext cx="8296025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Código completo disponível </a:t>
            </a:r>
            <a:r>
              <a:rPr lang="en-US" sz="3500" spc="350" u="sng">
                <a:solidFill>
                  <a:srgbClr val="5271FF"/>
                </a:solidFill>
                <a:latin typeface="Lato"/>
                <a:hlinkClick r:id="rId3" tooltip="https://github.com/marcosdosea/TreinamentoFlutter/blob/main/Aula09-Formul%C3%A1rios%20no%20Flutter/form.dart"/>
              </a:rPr>
              <a:t>aqui</a:t>
            </a:r>
            <a:r>
              <a:rPr lang="en-US" sz="3500" spc="350">
                <a:solidFill>
                  <a:srgbClr val="000000"/>
                </a:solidFill>
                <a:latin typeface="Lato"/>
              </a:rPr>
              <a:t>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16673" y="1687967"/>
            <a:ext cx="16442627" cy="320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 Bold"/>
              </a:rPr>
              <a:t>Flutter: como criar um formulário.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&lt;https://www.alura.com.br/artigos/criando-formulario-com-flutter&gt;. Acesso em: 8 mar. 2024.</a:t>
            </a:r>
          </a:p>
          <a:p>
            <a:pPr algn="just">
              <a:lnSpc>
                <a:spcPts val="4227"/>
              </a:lnSpc>
            </a:pPr>
          </a:p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 Bold"/>
              </a:rPr>
              <a:t>Building user interfaces with Flutter.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&lt;https://docs.flutter.dev/ui&gt;. Acesso em: 8 mar. 2024.</a:t>
            </a:r>
          </a:p>
        </p:txBody>
      </p:sp>
      <p:grpSp>
        <p:nvGrpSpPr>
          <p:cNvPr name="Group 4" id="4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123218" y="878380"/>
            <a:ext cx="7020782" cy="89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Ultra-Bold"/>
              </a:rPr>
              <a:t>AGENDA</a:t>
            </a:r>
          </a:p>
        </p:txBody>
      </p:sp>
      <p:grpSp>
        <p:nvGrpSpPr>
          <p:cNvPr name="Group 15" id="15"/>
          <p:cNvGrpSpPr/>
          <p:nvPr/>
        </p:nvGrpSpPr>
        <p:grpSpPr>
          <a:xfrm rot="-5400000">
            <a:off x="568482" y="2158202"/>
            <a:ext cx="829509" cy="1966473"/>
            <a:chOff x="0" y="0"/>
            <a:chExt cx="2354580" cy="55818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568482" y="3194238"/>
            <a:ext cx="829509" cy="1966473"/>
            <a:chOff x="0" y="0"/>
            <a:chExt cx="2354580" cy="55818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5400000">
            <a:off x="568482" y="4233296"/>
            <a:ext cx="829509" cy="1966473"/>
            <a:chOff x="0" y="0"/>
            <a:chExt cx="2354580" cy="55818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123218" y="2846164"/>
            <a:ext cx="734333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Introdução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23218" y="5960317"/>
            <a:ext cx="734333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Criação de botão de envio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23858" y="4920424"/>
            <a:ext cx="734333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Adição de campos de entrada</a:t>
            </a:r>
          </a:p>
        </p:txBody>
      </p:sp>
      <p:grpSp>
        <p:nvGrpSpPr>
          <p:cNvPr name="Group 24" id="24"/>
          <p:cNvGrpSpPr/>
          <p:nvPr/>
        </p:nvGrpSpPr>
        <p:grpSpPr>
          <a:xfrm rot="-5400000">
            <a:off x="568482" y="5272355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123858" y="6998541"/>
            <a:ext cx="8123885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Validação dos campos de entrada 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23858" y="3882200"/>
            <a:ext cx="7343333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Inserção do widget Form</a:t>
            </a:r>
          </a:p>
        </p:txBody>
      </p:sp>
      <p:grpSp>
        <p:nvGrpSpPr>
          <p:cNvPr name="Group 28" id="28"/>
          <p:cNvGrpSpPr/>
          <p:nvPr/>
        </p:nvGrpSpPr>
        <p:grpSpPr>
          <a:xfrm rot="-5400000">
            <a:off x="568482" y="6311413"/>
            <a:ext cx="829509" cy="1966473"/>
            <a:chOff x="0" y="0"/>
            <a:chExt cx="2354580" cy="55818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30" id="30"/>
          <p:cNvGrpSpPr/>
          <p:nvPr/>
        </p:nvGrpSpPr>
        <p:grpSpPr>
          <a:xfrm rot="-5400000">
            <a:off x="568482" y="7350472"/>
            <a:ext cx="829509" cy="1966473"/>
            <a:chOff x="0" y="0"/>
            <a:chExt cx="2354580" cy="558188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32" id="32"/>
          <p:cNvSpPr txBox="true"/>
          <p:nvPr/>
        </p:nvSpPr>
        <p:spPr>
          <a:xfrm rot="0">
            <a:off x="2123858" y="8038434"/>
            <a:ext cx="8123885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Salvamento dos campos de entrada </a:t>
            </a:r>
          </a:p>
        </p:txBody>
      </p:sp>
      <p:grpSp>
        <p:nvGrpSpPr>
          <p:cNvPr name="Group 33" id="33"/>
          <p:cNvGrpSpPr/>
          <p:nvPr/>
        </p:nvGrpSpPr>
        <p:grpSpPr>
          <a:xfrm rot="-5400000">
            <a:off x="568482" y="8389530"/>
            <a:ext cx="829509" cy="1966473"/>
            <a:chOff x="0" y="0"/>
            <a:chExt cx="2354580" cy="5581882"/>
          </a:xfrm>
        </p:grpSpPr>
        <p:sp>
          <p:nvSpPr>
            <p:cNvPr name="Freeform 34" id="34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35" id="35"/>
          <p:cNvSpPr txBox="true"/>
          <p:nvPr/>
        </p:nvSpPr>
        <p:spPr>
          <a:xfrm rot="0">
            <a:off x="2123858" y="9065745"/>
            <a:ext cx="8123885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2B4A9D"/>
                </a:solidFill>
                <a:latin typeface="Lato Bold"/>
              </a:rPr>
              <a:t>Resultado final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Introdução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569289"/>
            <a:ext cx="17400142" cy="23069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2" indent="-356236" lvl="1">
              <a:lnSpc>
                <a:spcPts val="4620"/>
              </a:lnSpc>
              <a:buFont typeface="Arial"/>
              <a:buChar char="•"/>
            </a:pPr>
            <a:r>
              <a:rPr lang="en-US" sz="3300" spc="330">
                <a:solidFill>
                  <a:srgbClr val="000000"/>
                </a:solidFill>
                <a:latin typeface="Lato"/>
              </a:rPr>
              <a:t>Neste módulo, veremos como criar formulários eficientes e funcionais para aplicativos. Adicionando campos de entrada, botões de envio e outros elementos essenciais para criar forms completos e atraentes.</a:t>
            </a:r>
          </a:p>
          <a:p>
            <a:pPr algn="just" marL="712472" indent="-356236" lvl="1">
              <a:lnSpc>
                <a:spcPts val="4620"/>
              </a:lnSpc>
              <a:buFont typeface="Arial"/>
              <a:buChar char="•"/>
            </a:pPr>
            <a:r>
              <a:rPr lang="en-US" sz="3300" spc="330">
                <a:solidFill>
                  <a:srgbClr val="000000"/>
                </a:solidFill>
                <a:latin typeface="Lato"/>
              </a:rPr>
              <a:t>Estrutura básica para iniciar o projeto: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5169387" y="3876244"/>
            <a:ext cx="7949227" cy="6059910"/>
            <a:chOff x="0" y="0"/>
            <a:chExt cx="10598969" cy="8079880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0598969" cy="8079880"/>
              <a:chOff x="0" y="0"/>
              <a:chExt cx="6023883" cy="4592168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023883" cy="4592169"/>
              </a:xfrm>
              <a:custGeom>
                <a:avLst/>
                <a:gdLst/>
                <a:ahLst/>
                <a:cxnLst/>
                <a:rect r="r" b="b" t="t" l="l"/>
                <a:pathLst>
                  <a:path h="4592169" w="6023883">
                    <a:moveTo>
                      <a:pt x="0" y="0"/>
                    </a:moveTo>
                    <a:lnTo>
                      <a:pt x="6023883" y="0"/>
                    </a:lnTo>
                    <a:lnTo>
                      <a:pt x="6023883" y="4592169"/>
                    </a:lnTo>
                    <a:lnTo>
                      <a:pt x="0" y="4592169"/>
                    </a:lnTo>
                    <a:close/>
                  </a:path>
                </a:pathLst>
              </a:custGeom>
              <a:solidFill>
                <a:srgbClr val="1A2028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9050"/>
                <a:ext cx="6023883" cy="4611218"/>
              </a:xfrm>
              <a:prstGeom prst="rect">
                <a:avLst/>
              </a:prstGeom>
            </p:spPr>
            <p:txBody>
              <a:bodyPr anchor="ctr" rtlCol="false" tIns="15378" lIns="15378" bIns="15378" rIns="15378"/>
              <a:lstStyle/>
              <a:p>
                <a:pPr algn="ctr">
                  <a:lnSpc>
                    <a:spcPts val="932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298553" y="221050"/>
              <a:ext cx="10001864" cy="765683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import 'package:flutter/material.dart';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void main() {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runApp(MyApp());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}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class MyApp extends StatelessWidget {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@override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Widget build(BuildContext context) {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  return MaterialApp(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    title: 'Formulário Flutter',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    home: FormPage(),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  );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}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}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class FormPage extends StatefulWidget {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@override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  _FormPageState createState() =&gt; _FormPageState();</a:t>
              </a:r>
            </a:p>
            <a:p>
              <a:pPr>
                <a:lnSpc>
                  <a:spcPts val="2309"/>
                </a:lnSpc>
                <a:spcBef>
                  <a:spcPct val="0"/>
                </a:spcBef>
              </a:pPr>
              <a:r>
                <a:rPr lang="en-US" sz="2199" spc="109">
                  <a:solidFill>
                    <a:srgbClr val="FFFFFF"/>
                  </a:solidFill>
                  <a:latin typeface="Lato Bold"/>
                </a:rPr>
                <a:t>}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658873" y="379832"/>
            <a:ext cx="10970254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Inserção do widget Form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3028" y="1569289"/>
            <a:ext cx="16896272" cy="11449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2" indent="-356236" lvl="1">
              <a:lnSpc>
                <a:spcPts val="4620"/>
              </a:lnSpc>
              <a:buFont typeface="Arial"/>
              <a:buChar char="•"/>
            </a:pPr>
            <a:r>
              <a:rPr lang="en-US" sz="3300" spc="330">
                <a:solidFill>
                  <a:srgbClr val="000000"/>
                </a:solidFill>
                <a:latin typeface="Lato"/>
              </a:rPr>
              <a:t>Agora adicione a classe com o widget “Form” em seu build method. Isso irá criar um formulário para o usuário preencher.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4541433" y="2785314"/>
            <a:ext cx="9205135" cy="7332834"/>
            <a:chOff x="0" y="0"/>
            <a:chExt cx="6975604" cy="555678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975604" cy="5556784"/>
            </a:xfrm>
            <a:custGeom>
              <a:avLst/>
              <a:gdLst/>
              <a:ahLst/>
              <a:cxnLst/>
              <a:rect r="r" b="b" t="t" l="l"/>
              <a:pathLst>
                <a:path h="5556784" w="6975604">
                  <a:moveTo>
                    <a:pt x="0" y="0"/>
                  </a:moveTo>
                  <a:lnTo>
                    <a:pt x="6975604" y="0"/>
                  </a:lnTo>
                  <a:lnTo>
                    <a:pt x="6975604" y="5556784"/>
                  </a:lnTo>
                  <a:lnTo>
                    <a:pt x="0" y="5556784"/>
                  </a:lnTo>
                  <a:close/>
                </a:path>
              </a:pathLst>
            </a:custGeom>
            <a:solidFill>
              <a:srgbClr val="1A20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6975604" cy="5575834"/>
            </a:xfrm>
            <a:prstGeom prst="rect">
              <a:avLst/>
            </a:prstGeom>
          </p:spPr>
          <p:txBody>
            <a:bodyPr anchor="ctr" rtlCol="false" tIns="15378" lIns="15378" bIns="15378" rIns="15378"/>
            <a:lstStyle/>
            <a:p>
              <a:pPr algn="ctr">
                <a:lnSpc>
                  <a:spcPts val="932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4953953" y="2898198"/>
            <a:ext cx="8380095" cy="7219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class _FormPageState extends State&lt;FormPage&gt; {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final _formKey = GlobalKey&lt;FormState&gt;();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final _nomeController = TextEditingController();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final _senhaController = TextEditingController();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final _emailController = TextEditingController();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String _selectedCountry = 'USA';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@override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Widget build(BuildContext context) {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return Scaffold(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appBar: AppBar(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title: Text('Formulário Flutter'),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body: Padding(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padding: EdgeInsets.all(16.0),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child: Form(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key: _formKey,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child: Column(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  children: [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    // Campos de entrada serão adicionados aqui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  ],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  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  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  ),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  );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  }</a:t>
            </a:r>
          </a:p>
          <a:p>
            <a:pPr>
              <a:lnSpc>
                <a:spcPts val="2100"/>
              </a:lnSpc>
              <a:spcBef>
                <a:spcPct val="0"/>
              </a:spcBef>
            </a:pPr>
            <a:r>
              <a:rPr lang="en-US" sz="2000" spc="100">
                <a:solidFill>
                  <a:srgbClr val="FFFFFF"/>
                </a:solidFill>
                <a:latin typeface="Lato Bold"/>
              </a:rPr>
              <a:t>}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658873" y="379832"/>
            <a:ext cx="10970254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Adição dos campos de entrada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16673" y="2944813"/>
            <a:ext cx="16442627" cy="370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Dentro do widget Form, adicione os campos de entrada que você deseja que o usuário preencha.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Por exemplo, você pode adicionar um “TextFormField” para uma caixa de texto ou um “DropdownButtonFormField” para uma lista suspensa.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Acesse o código no slide seguinte.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658873" y="379832"/>
            <a:ext cx="10970254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Adição dos campos de entrada</a:t>
            </a:r>
          </a:p>
        </p:txBody>
      </p:sp>
      <p:grpSp>
        <p:nvGrpSpPr>
          <p:cNvPr name="Group 5" id="5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7" id="7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028700" y="2103857"/>
            <a:ext cx="14312860" cy="7791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TextFormField(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controller: _nomeController,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decoration: InputDecoration(labelText: 'Nome'),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TextFormField(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controller: _senhaController,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decoration: InputDecoration(labelText: 'Senha'),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obscureText: true,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DropdownButtonFormField&lt;String&gt;(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decoration: InputDecoration(labelText: 'País'),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value: _selectedCountry,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onChanged: (newValue) {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setState(() {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  _selectedCountry = newValue!;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});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},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items: ['Brazil', 'USA', 'UK', 'Germany'].map&lt;DropdownMenuItem&lt;String&gt;&gt;((String value) {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return DropdownMenuItem&lt;String&gt;(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  value: value,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  child: Text(value),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  );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  }).toList(),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2B4A9D"/>
                </a:solidFill>
                <a:latin typeface="Lato Bold"/>
              </a:rPr>
              <a:t>),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492570" y="379832"/>
            <a:ext cx="11302861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Criação de botão de envio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63028" y="2285321"/>
            <a:ext cx="8780972" cy="741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Adicione um botão de envio no final do formulário. Você pode usar um “ElevatedButton” para isso.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Em seguida, adicione uma função para o evento onPressed do botão de envio. Essa função deve validar os campos de entrada e, se tudo estiver correto, enviar as informações do formulário para o servidor ou realizar qualquer outra ação desejada.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452619" y="3539115"/>
            <a:ext cx="7640378" cy="4264285"/>
            <a:chOff x="0" y="0"/>
            <a:chExt cx="5789839" cy="3231453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5789839" cy="3231453"/>
            </a:xfrm>
            <a:custGeom>
              <a:avLst/>
              <a:gdLst/>
              <a:ahLst/>
              <a:cxnLst/>
              <a:rect r="r" b="b" t="t" l="l"/>
              <a:pathLst>
                <a:path h="3231453" w="5789839">
                  <a:moveTo>
                    <a:pt x="0" y="0"/>
                  </a:moveTo>
                  <a:lnTo>
                    <a:pt x="5789839" y="0"/>
                  </a:lnTo>
                  <a:lnTo>
                    <a:pt x="5789839" y="3231453"/>
                  </a:lnTo>
                  <a:lnTo>
                    <a:pt x="0" y="3231453"/>
                  </a:lnTo>
                  <a:close/>
                </a:path>
              </a:pathLst>
            </a:custGeom>
            <a:solidFill>
              <a:srgbClr val="1A20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5789839" cy="3250503"/>
            </a:xfrm>
            <a:prstGeom prst="rect">
              <a:avLst/>
            </a:prstGeom>
          </p:spPr>
          <p:txBody>
            <a:bodyPr anchor="ctr" rtlCol="false" tIns="15378" lIns="15378" bIns="15378" rIns="15378"/>
            <a:lstStyle/>
            <a:p>
              <a:pPr algn="ctr">
                <a:lnSpc>
                  <a:spcPts val="932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618922" y="3818327"/>
            <a:ext cx="7474075" cy="364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ElevatedButton(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onPressed: () {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  if (_formKey.currentState!.validate()) {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    // salvar e enviar informações aqui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  }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},</a:t>
            </a:r>
          </a:p>
          <a:p>
            <a:pPr>
              <a:lnSpc>
                <a:spcPts val="3640"/>
              </a:lnSpc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  child: Text('Enviar'),</a:t>
            </a:r>
          </a:p>
          <a:p>
            <a:pPr>
              <a:lnSpc>
                <a:spcPts val="3640"/>
              </a:lnSpc>
              <a:spcBef>
                <a:spcPct val="0"/>
              </a:spcBef>
            </a:pPr>
            <a:r>
              <a:rPr lang="en-US" sz="2600" spc="260">
                <a:solidFill>
                  <a:srgbClr val="FFFFFF"/>
                </a:solidFill>
                <a:latin typeface="Lato Bold"/>
              </a:rPr>
              <a:t>),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492570" y="379832"/>
            <a:ext cx="11302861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Validação dos campos de entrada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72979" y="2223574"/>
            <a:ext cx="8780972" cy="6374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12472" indent="-356236" lvl="1">
              <a:lnSpc>
                <a:spcPts val="4620"/>
              </a:lnSpc>
              <a:buFont typeface="Arial"/>
              <a:buChar char="•"/>
            </a:pPr>
            <a:r>
              <a:rPr lang="en-US" sz="3300" spc="330">
                <a:solidFill>
                  <a:srgbClr val="000000"/>
                </a:solidFill>
                <a:latin typeface="Lato"/>
              </a:rPr>
              <a:t>Para validar os campos de entrada, use o método “validate()” em cada um dos seus “TextFormFields”. Isso irá verificar se o usuário preencheu corretamente os campos e exibirá erros se necessário.</a:t>
            </a:r>
          </a:p>
          <a:p>
            <a:pPr algn="just" marL="712472" indent="-356236" lvl="1">
              <a:lnSpc>
                <a:spcPts val="4620"/>
              </a:lnSpc>
              <a:buFont typeface="Arial"/>
              <a:buChar char="•"/>
            </a:pPr>
            <a:r>
              <a:rPr lang="en-US" sz="3300" spc="330">
                <a:solidFill>
                  <a:srgbClr val="000000"/>
                </a:solidFill>
                <a:latin typeface="Lato"/>
              </a:rPr>
              <a:t>Também é possível utilizar o método “autovalidate” do widget “Form” para validar os campos automaticamente enquanto o usuário preenche o formulário.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9476376" y="3311834"/>
            <a:ext cx="8376863" cy="4264285"/>
            <a:chOff x="0" y="0"/>
            <a:chExt cx="11169151" cy="5685713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0979091" cy="5685713"/>
              <a:chOff x="0" y="0"/>
              <a:chExt cx="6239924" cy="323145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6239924" cy="3231453"/>
              </a:xfrm>
              <a:custGeom>
                <a:avLst/>
                <a:gdLst/>
                <a:ahLst/>
                <a:cxnLst/>
                <a:rect r="r" b="b" t="t" l="l"/>
                <a:pathLst>
                  <a:path h="3231453" w="6239924">
                    <a:moveTo>
                      <a:pt x="0" y="0"/>
                    </a:moveTo>
                    <a:lnTo>
                      <a:pt x="6239924" y="0"/>
                    </a:lnTo>
                    <a:lnTo>
                      <a:pt x="6239924" y="3231453"/>
                    </a:lnTo>
                    <a:lnTo>
                      <a:pt x="0" y="3231453"/>
                    </a:lnTo>
                    <a:close/>
                  </a:path>
                </a:pathLst>
              </a:custGeom>
              <a:solidFill>
                <a:srgbClr val="1A2028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19050"/>
                <a:ext cx="6239924" cy="3250503"/>
              </a:xfrm>
              <a:prstGeom prst="rect">
                <a:avLst/>
              </a:prstGeom>
            </p:spPr>
            <p:txBody>
              <a:bodyPr anchor="ctr" rtlCol="false" tIns="15378" lIns="15378" bIns="15378" rIns="15378"/>
              <a:lstStyle/>
              <a:p>
                <a:pPr algn="ctr">
                  <a:lnSpc>
                    <a:spcPts val="932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190061" y="323810"/>
              <a:ext cx="10979091" cy="50666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TextFormField(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controller: _emailController,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decoration: InputDecoration(labelText: 'E-mail'),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keyboardType: TextInputType.emailAddress,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validator: (value) {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  if (value != null &amp;&amp; !value.contains('@')) {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    return 'Por favor, insira um e-mail válido!';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  }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  return null;</a:t>
              </a:r>
            </a:p>
            <a:p>
              <a:pPr>
                <a:lnSpc>
                  <a:spcPts val="2730"/>
                </a:lnSpc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  },</a:t>
              </a:r>
            </a:p>
            <a:p>
              <a:pPr>
                <a:lnSpc>
                  <a:spcPts val="2730"/>
                </a:lnSpc>
                <a:spcBef>
                  <a:spcPct val="0"/>
                </a:spcBef>
              </a:pPr>
              <a:r>
                <a:rPr lang="en-US" sz="2600" spc="130">
                  <a:solidFill>
                    <a:srgbClr val="FFFFFF"/>
                  </a:solidFill>
                  <a:latin typeface="Lato Bold"/>
                </a:rPr>
                <a:t>),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4" id="4"/>
          <p:cNvSpPr txBox="true"/>
          <p:nvPr/>
        </p:nvSpPr>
        <p:spPr>
          <a:xfrm rot="0">
            <a:off x="363028" y="2294846"/>
            <a:ext cx="16896272" cy="16713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Quando o usuário clicar no botão de envio, os dados digitados são salvos nas seguintes variáveis.</a:t>
            </a:r>
          </a:p>
          <a:p>
            <a:pPr algn="just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Em seguida, você poderá visualizá-los no Console de depuração.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492570" y="379832"/>
            <a:ext cx="11302861" cy="1695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Salvamento dos campos de entrada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1028700" y="4670687"/>
            <a:ext cx="16230600" cy="4484564"/>
            <a:chOff x="0" y="0"/>
            <a:chExt cx="11624027" cy="321175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624027" cy="3211754"/>
            </a:xfrm>
            <a:custGeom>
              <a:avLst/>
              <a:gdLst/>
              <a:ahLst/>
              <a:cxnLst/>
              <a:rect r="r" b="b" t="t" l="l"/>
              <a:pathLst>
                <a:path h="3211754" w="11624027">
                  <a:moveTo>
                    <a:pt x="0" y="0"/>
                  </a:moveTo>
                  <a:lnTo>
                    <a:pt x="11624027" y="0"/>
                  </a:lnTo>
                  <a:lnTo>
                    <a:pt x="11624027" y="3211754"/>
                  </a:lnTo>
                  <a:lnTo>
                    <a:pt x="0" y="3211754"/>
                  </a:lnTo>
                  <a:close/>
                </a:path>
              </a:pathLst>
            </a:custGeom>
            <a:solidFill>
              <a:srgbClr val="1A2028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19050"/>
              <a:ext cx="11624027" cy="3230804"/>
            </a:xfrm>
            <a:prstGeom prst="rect">
              <a:avLst/>
            </a:prstGeom>
          </p:spPr>
          <p:txBody>
            <a:bodyPr anchor="ctr" rtlCol="false" tIns="15378" lIns="15378" bIns="15378" rIns="15378"/>
            <a:lstStyle/>
            <a:p>
              <a:pPr algn="ctr">
                <a:lnSpc>
                  <a:spcPts val="932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1150219" y="4842466"/>
            <a:ext cx="15987563" cy="3905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ElevatedButton(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onPressed: () {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if (_formKey.currentState!.validate()) {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  String nome = _nomeController.text;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  String senha = _senhaController.text;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  String email = _emailController.text;</a:t>
            </a:r>
          </a:p>
          <a:p>
            <a:pPr>
              <a:lnSpc>
                <a:spcPts val="2624"/>
              </a:lnSpc>
            </a:pP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  print('Nome: $nome \nSenha: $senha \nE-mail: $email \nPaís selecionado: $_selectedCountry');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  }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},</a:t>
            </a:r>
          </a:p>
          <a:p>
            <a:pPr>
              <a:lnSpc>
                <a:spcPts val="2624"/>
              </a:lnSpc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  child: Text('Enviar'),</a:t>
            </a:r>
          </a:p>
          <a:p>
            <a:pPr>
              <a:lnSpc>
                <a:spcPts val="2624"/>
              </a:lnSpc>
              <a:spcBef>
                <a:spcPct val="0"/>
              </a:spcBef>
            </a:pPr>
            <a:r>
              <a:rPr lang="en-US" sz="2499" spc="124">
                <a:solidFill>
                  <a:srgbClr val="FFFFFF"/>
                </a:solidFill>
                <a:latin typeface="Lato Bold"/>
              </a:rPr>
              <a:t>),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DAF-XfFka0w</dc:identifier>
  <dcterms:modified xsi:type="dcterms:W3CDTF">2011-08-01T06:04:30Z</dcterms:modified>
  <cp:revision>1</cp:revision>
  <dc:title>Aula09-Formulários no Flutter</dc:title>
</cp:coreProperties>
</file>

<file path=docProps/thumbnail.jpeg>
</file>